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09" r:id="rId7"/>
    <p:sldId id="316" r:id="rId8"/>
    <p:sldId id="318" r:id="rId9"/>
    <p:sldId id="317" r:id="rId10"/>
    <p:sldId id="319" r:id="rId11"/>
    <p:sldId id="320" r:id="rId12"/>
    <p:sldId id="32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268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498D1-D805-702B-3DB7-44CF4B95D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C9936D-F3DE-91BC-372A-3D0CE64464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A4C58-646A-65C8-51E3-C8609D10E6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3CED6B-D342-341A-7B79-05534913D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78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C341663-7159-49AD-AAF3-4B3C490D8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F2EB12-394C-40E4-9186-CBD6635B5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77552" y="0"/>
            <a:ext cx="751444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53F9468C-8821-4670-9C7C-78E7D75861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1023" y="167463"/>
            <a:ext cx="6408058" cy="158089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78806-0532-B92A-4326-73941B4232E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0"/>
            <a:ext cx="4613275" cy="685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83D2425-8E71-4C9D-8737-018CE4452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21655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B24183-BE19-B810-4EF4-D9959CAD150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140405" y="1959427"/>
            <a:ext cx="6408665" cy="416165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00000"/>
              </a:lnSpc>
              <a:spcAft>
                <a:spcPts val="600"/>
              </a:spcAft>
              <a:defRPr sz="1800"/>
            </a:lvl2pPr>
            <a:lvl3pPr>
              <a:lnSpc>
                <a:spcPct val="100000"/>
              </a:lnSpc>
              <a:spcAft>
                <a:spcPts val="600"/>
              </a:spcAft>
              <a:defRPr sz="1800"/>
            </a:lvl3pPr>
            <a:lvl4pPr>
              <a:lnSpc>
                <a:spcPct val="100000"/>
              </a:lnSpc>
              <a:spcAft>
                <a:spcPts val="600"/>
              </a:spcAft>
              <a:defRPr sz="1800"/>
            </a:lvl4pPr>
            <a:lvl5pPr>
              <a:lnSpc>
                <a:spcPct val="100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15B6AB-EFBA-3087-EC3D-8DA945B7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405" y="6309360"/>
            <a:ext cx="3982428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A3371A6-1409-7906-744F-59D906DF6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38415" y="6309360"/>
            <a:ext cx="1215204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546652F-6212-09E9-1A75-28F7C8EEF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18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1" r:id="rId13"/>
    <p:sldLayoutId id="2147483704" r:id="rId14"/>
    <p:sldLayoutId id="2147483706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25687"/>
            <a:ext cx="10243457" cy="520173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Фильтрация и поиск данных в базе данных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1371600"/>
            <a:ext cx="7717972" cy="4397812"/>
          </a:xfrm>
        </p:spPr>
        <p:txBody>
          <a:bodyPr>
            <a:normAutofit lnSpcReduction="10000"/>
          </a:bodyPr>
          <a:lstStyle/>
          <a:p>
            <a:pPr algn="just"/>
            <a:r>
              <a:rPr lang="ru-KZ" b="1" dirty="0">
                <a:solidFill>
                  <a:schemeClr val="tx1"/>
                </a:solidFill>
              </a:rPr>
              <a:t>Фильтрация данных</a:t>
            </a:r>
            <a:r>
              <a:rPr lang="ru-KZ" dirty="0">
                <a:solidFill>
                  <a:schemeClr val="tx1"/>
                </a:solidFill>
              </a:rPr>
              <a:t> — это процесс отбора записей (строк) из таблицы по заданным условиям. Она осуществляется с помощью оператора WHERE, а также с использованием различных логических, сравнительных и строковых операторов.</a:t>
            </a:r>
          </a:p>
          <a:p>
            <a:pPr algn="just"/>
            <a:r>
              <a:rPr lang="ru-KZ" b="1" dirty="0">
                <a:solidFill>
                  <a:schemeClr val="tx1"/>
                </a:solidFill>
              </a:rPr>
              <a:t>Поиск данных</a:t>
            </a:r>
            <a:r>
              <a:rPr lang="ru-KZ" dirty="0">
                <a:solidFill>
                  <a:schemeClr val="tx1"/>
                </a:solidFill>
              </a:rPr>
              <a:t> — это частный случай фильтрации, когда нужно найти записи, удовлетворяющие конкретным условиям (например, по ключевому слову, диапазону, шаблону и т.д.).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65A9-1ACB-EE49-7672-A927F8F34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514" y="167463"/>
            <a:ext cx="7238999" cy="1580890"/>
          </a:xfrm>
        </p:spPr>
        <p:txBody>
          <a:bodyPr/>
          <a:lstStyle/>
          <a:p>
            <a:pPr algn="ctr"/>
            <a:r>
              <a:rPr lang="ru-KZ" dirty="0"/>
              <a:t>Оператор SELECT и WHERE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AABBD-8A7F-A90C-3E5F-9B47E6255AA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800601" y="2002971"/>
            <a:ext cx="7238998" cy="3516086"/>
          </a:xfrm>
        </p:spPr>
        <p:txBody>
          <a:bodyPr>
            <a:normAutofit/>
          </a:bodyPr>
          <a:lstStyle/>
          <a:p>
            <a:r>
              <a:rPr lang="ru-KZ" b="1" dirty="0">
                <a:solidFill>
                  <a:schemeClr val="tx1"/>
                </a:solidFill>
              </a:rPr>
              <a:t>SELECT</a:t>
            </a:r>
            <a:r>
              <a:rPr lang="ru-KZ" b="1" dirty="0">
                <a:solidFill>
                  <a:srgbClr val="C00000"/>
                </a:solidFill>
              </a:rPr>
              <a:t> </a:t>
            </a:r>
            <a:r>
              <a:rPr lang="ru-KZ" b="1" dirty="0" err="1">
                <a:solidFill>
                  <a:srgbClr val="C00000"/>
                </a:solidFill>
              </a:rPr>
              <a:t>список_столбцов</a:t>
            </a:r>
            <a:endParaRPr lang="ru-KZ" b="1" dirty="0">
              <a:solidFill>
                <a:srgbClr val="C00000"/>
              </a:solidFill>
            </a:endParaRPr>
          </a:p>
          <a:p>
            <a:r>
              <a:rPr lang="ru-KZ" b="1" dirty="0">
                <a:solidFill>
                  <a:srgbClr val="C00000"/>
                </a:solidFill>
              </a:rPr>
              <a:t>FROM таблица</a:t>
            </a:r>
          </a:p>
          <a:p>
            <a:r>
              <a:rPr lang="ru-KZ" b="1" dirty="0">
                <a:solidFill>
                  <a:schemeClr val="tx1"/>
                </a:solidFill>
              </a:rPr>
              <a:t>WHERE</a:t>
            </a:r>
            <a:r>
              <a:rPr lang="ru-KZ" b="1" dirty="0">
                <a:solidFill>
                  <a:srgbClr val="C00000"/>
                </a:solidFill>
              </a:rPr>
              <a:t> условие;</a:t>
            </a:r>
          </a:p>
        </p:txBody>
      </p:sp>
    </p:spTree>
    <p:extLst>
      <p:ext uri="{BB962C8B-B14F-4D97-AF65-F5344CB8AC3E}">
        <p14:creationId xmlns:p14="http://schemas.microsoft.com/office/powerpoint/2010/main" val="117010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Сравнительные операторы в 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462243"/>
            <a:ext cx="3689771" cy="386632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SELECT * FROM </a:t>
            </a:r>
            <a:r>
              <a:rPr lang="ru-RU" dirty="0">
                <a:solidFill>
                  <a:schemeClr val="tx1"/>
                </a:solidFill>
              </a:rPr>
              <a:t>студенты</a:t>
            </a:r>
          </a:p>
          <a:p>
            <a:r>
              <a:rPr lang="en-US" dirty="0">
                <a:solidFill>
                  <a:schemeClr val="tx1"/>
                </a:solidFill>
              </a:rPr>
              <a:t>WHERE </a:t>
            </a:r>
            <a:r>
              <a:rPr lang="ru-RU" dirty="0">
                <a:solidFill>
                  <a:schemeClr val="tx1"/>
                </a:solidFill>
              </a:rPr>
              <a:t>возраст &gt;= 18 </a:t>
            </a:r>
          </a:p>
          <a:p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ru-RU" dirty="0">
                <a:solidFill>
                  <a:schemeClr val="tx1"/>
                </a:solidFill>
              </a:rPr>
              <a:t>статус != 'отчислен'</a:t>
            </a:r>
          </a:p>
          <a:p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ru-RU" dirty="0">
                <a:solidFill>
                  <a:schemeClr val="tx1"/>
                </a:solidFill>
              </a:rPr>
              <a:t>имя </a:t>
            </a:r>
            <a:r>
              <a:rPr lang="en-US" dirty="0">
                <a:solidFill>
                  <a:schemeClr val="tx1"/>
                </a:solidFill>
              </a:rPr>
              <a:t>LIKE '</a:t>
            </a:r>
            <a:r>
              <a:rPr lang="ru-RU" dirty="0">
                <a:solidFill>
                  <a:schemeClr val="tx1"/>
                </a:solidFill>
              </a:rPr>
              <a:t>А%' </a:t>
            </a:r>
          </a:p>
          <a:p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ru-RU" dirty="0">
                <a:solidFill>
                  <a:schemeClr val="tx1"/>
                </a:solidFill>
              </a:rPr>
              <a:t>курс </a:t>
            </a:r>
            <a:r>
              <a:rPr lang="en-US" dirty="0">
                <a:solidFill>
                  <a:schemeClr val="tx1"/>
                </a:solidFill>
              </a:rPr>
              <a:t>BETWEEN 1 AND 4;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68946B6-01A6-D894-8CA5-E84BEA5E0DCE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645427933"/>
              </p:ext>
            </p:extLst>
          </p:nvPr>
        </p:nvGraphicFramePr>
        <p:xfrm>
          <a:off x="5562601" y="211871"/>
          <a:ext cx="6248400" cy="448780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1005054150"/>
                    </a:ext>
                  </a:extLst>
                </a:gridCol>
              </a:tblGrid>
              <a:tr h="558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Оператор</a:t>
                      </a:r>
                      <a:endParaRPr lang="ru-KZ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Пример</a:t>
                      </a:r>
                      <a:endParaRPr lang="ru-KZ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73757381"/>
                  </a:ext>
                </a:extLst>
              </a:tr>
              <a:tr h="64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Равно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Город = 'Алматы'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57299189"/>
                  </a:ext>
                </a:extLst>
              </a:tr>
              <a:tr h="558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&lt;&gt;, !=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Не равно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Возраст &lt;&gt; 18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38713840"/>
                  </a:ext>
                </a:extLst>
              </a:tr>
              <a:tr h="558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 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Больше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Балл &gt; 80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29864311"/>
                  </a:ext>
                </a:extLst>
              </a:tr>
              <a:tr h="558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&lt; 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Меньше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Стаж &lt; 5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42158921"/>
                  </a:ext>
                </a:extLst>
              </a:tr>
              <a:tr h="64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&gt;=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Больше или равно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Зарплата &gt;= 100000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0764612"/>
                  </a:ext>
                </a:extLst>
              </a:tr>
              <a:tr h="558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&lt;=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Меньше или равно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2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Возраст &lt;= 21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72282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B06EA-C2B2-3122-0696-2A5FA9217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637CA-9EE3-DAA8-3C42-B95657F36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Логические операторы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1236D29-ADE5-818C-F29D-A74554DDF28F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1352806582"/>
              </p:ext>
            </p:extLst>
          </p:nvPr>
        </p:nvGraphicFramePr>
        <p:xfrm>
          <a:off x="5562601" y="560215"/>
          <a:ext cx="6248400" cy="341630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1005054150"/>
                    </a:ext>
                  </a:extLst>
                </a:gridCol>
              </a:tblGrid>
              <a:tr h="725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Оператор</a:t>
                      </a:r>
                      <a:endParaRPr lang="ru-KZ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Назначение</a:t>
                      </a:r>
                      <a:endParaRPr lang="ru-KZ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Пример</a:t>
                      </a:r>
                      <a:endParaRPr lang="ru-KZ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73757381"/>
                  </a:ext>
                </a:extLst>
              </a:tr>
              <a:tr h="839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AND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И (все условия должны быть верны)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Стаж &gt; 5 AND Зарплата &gt; 100000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57299189"/>
                  </a:ext>
                </a:extLst>
              </a:tr>
              <a:tr h="829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ИЛИ (хотя бы одно условие верно)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Должность = 'Менеджер' OR Должность = 'Директор'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38713840"/>
                  </a:ext>
                </a:extLst>
              </a:tr>
              <a:tr h="725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НЕ (отрицание условия)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WHERE NOT (Город = 'Астана')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29864311"/>
                  </a:ext>
                </a:extLst>
              </a:tr>
            </a:tbl>
          </a:graphicData>
        </a:graphic>
      </p:graphicFrame>
      <p:sp>
        <p:nvSpPr>
          <p:cNvPr id="5" name="Объект 4">
            <a:extLst>
              <a:ext uri="{FF2B5EF4-FFF2-40B4-BE49-F238E27FC236}">
                <a16:creationId xmlns:a16="http://schemas.microsoft.com/office/drawing/2014/main" id="{F5B45BA7-1F23-281A-B1BB-525EE43941B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97429" y="462243"/>
            <a:ext cx="4365171" cy="3866324"/>
          </a:xfrm>
        </p:spPr>
        <p:txBody>
          <a:bodyPr/>
          <a:lstStyle/>
          <a:p>
            <a:r>
              <a:rPr lang="en-US" dirty="0"/>
              <a:t>SELECT * FROM </a:t>
            </a:r>
            <a:r>
              <a:rPr lang="ru-RU" dirty="0"/>
              <a:t>клиенты</a:t>
            </a:r>
          </a:p>
          <a:p>
            <a:r>
              <a:rPr lang="en-US" dirty="0"/>
              <a:t>WHERE (</a:t>
            </a:r>
            <a:r>
              <a:rPr lang="ru-RU" dirty="0"/>
              <a:t>город = 'Алматы' </a:t>
            </a:r>
            <a:r>
              <a:rPr lang="en-US" dirty="0"/>
              <a:t>OR </a:t>
            </a:r>
            <a:r>
              <a:rPr lang="ru-RU" dirty="0"/>
              <a:t>город = 'Астана’) </a:t>
            </a:r>
            <a:r>
              <a:rPr lang="en-US" dirty="0"/>
              <a:t>AND NOT </a:t>
            </a:r>
            <a:r>
              <a:rPr lang="ru-RU" dirty="0"/>
              <a:t>заблокирован;</a:t>
            </a:r>
          </a:p>
          <a:p>
            <a:endParaRPr lang="ru-RU" dirty="0"/>
          </a:p>
          <a:p>
            <a:r>
              <a:rPr lang="ru-RU" dirty="0"/>
              <a:t>Покажет всех клиентов из Алматы или Астаны, которые не заблокированы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67899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D38E-CEE0-7688-6C98-CBA190EC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386968"/>
            <a:ext cx="10013710" cy="1216152"/>
          </a:xfrm>
        </p:spPr>
        <p:txBody>
          <a:bodyPr/>
          <a:lstStyle/>
          <a:p>
            <a:r>
              <a:rPr lang="ru-KZ" dirty="0"/>
              <a:t> Фильтрация по диапазону</a:t>
            </a:r>
            <a:br>
              <a:rPr lang="ru-KZ" dirty="0"/>
            </a:b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78FB5-8783-1261-7623-FD52594266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41818" y="2253343"/>
            <a:ext cx="5302836" cy="3718557"/>
          </a:xfrm>
        </p:spPr>
        <p:txBody>
          <a:bodyPr>
            <a:normAutofit/>
          </a:bodyPr>
          <a:lstStyle/>
          <a:p>
            <a:r>
              <a:rPr lang="ru-KZ" b="1" dirty="0"/>
              <a:t>Фильтрация по диапазону</a:t>
            </a:r>
            <a:endParaRPr lang="ru-RU" b="1" dirty="0"/>
          </a:p>
          <a:p>
            <a:r>
              <a:rPr lang="ru-KZ" dirty="0"/>
              <a:t>WHERE Цена BETWEEN 1000 AND 5000</a:t>
            </a:r>
          </a:p>
          <a:p>
            <a:r>
              <a:rPr lang="ru-KZ" dirty="0"/>
              <a:t> Найдёт товары с ценой от 1000 до 5000 включительно.</a:t>
            </a:r>
          </a:p>
          <a:p>
            <a:r>
              <a:rPr lang="ru-KZ" dirty="0"/>
              <a:t> 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397F579-5DF2-FA86-FCCD-1D8D8FFCB71B}"/>
              </a:ext>
            </a:extLst>
          </p:cNvPr>
          <p:cNvSpPr txBox="1">
            <a:spLocks/>
          </p:cNvSpPr>
          <p:nvPr/>
        </p:nvSpPr>
        <p:spPr>
          <a:xfrm>
            <a:off x="7018069" y="2209802"/>
            <a:ext cx="5302836" cy="3718557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3464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-32004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Char char="–"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KZ" b="1" dirty="0"/>
              <a:t>Поиск по множеству значений: IN</a:t>
            </a:r>
            <a:endParaRPr lang="ru-KZ" dirty="0"/>
          </a:p>
          <a:p>
            <a:r>
              <a:rPr lang="ru-KZ" dirty="0"/>
              <a:t>WHERE Город IN ('Алматы', 'Астана', 'Шымкент')</a:t>
            </a:r>
          </a:p>
          <a:p>
            <a:r>
              <a:rPr lang="ru-KZ" dirty="0"/>
              <a:t> Найдёт все строки, где город — один из трёх указанных.</a:t>
            </a:r>
          </a:p>
          <a:p>
            <a:r>
              <a:rPr lang="ru-KZ" dirty="0"/>
              <a:t> 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83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577C30-A154-6C3E-98A5-817DC8CCD06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119494" cy="3718557"/>
          </a:xfrm>
        </p:spPr>
        <p:txBody>
          <a:bodyPr>
            <a:normAutofit/>
          </a:bodyPr>
          <a:lstStyle/>
          <a:p>
            <a:r>
              <a:rPr lang="ru-KZ" b="1" dirty="0"/>
              <a:t> Поиск по шаблону: LIKE</a:t>
            </a:r>
            <a:endParaRPr lang="ru-KZ" dirty="0"/>
          </a:p>
          <a:p>
            <a:r>
              <a:rPr lang="ru-KZ" dirty="0"/>
              <a:t>Для поиска по частичному совпадению используют LIKE с шаблонами:</a:t>
            </a:r>
          </a:p>
          <a:p>
            <a:pPr lvl="0"/>
            <a:r>
              <a:rPr lang="ru-KZ" dirty="0"/>
              <a:t>% — произвольное количество любых символов</a:t>
            </a:r>
          </a:p>
          <a:p>
            <a:pPr lvl="0"/>
            <a:r>
              <a:rPr lang="ru-KZ" dirty="0"/>
              <a:t>_ — ровно один любой символ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0F3B8C-B680-F3FA-E175-14AAADA8AAE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509658" y="2590800"/>
            <a:ext cx="5210554" cy="3718557"/>
          </a:xfrm>
        </p:spPr>
        <p:txBody>
          <a:bodyPr/>
          <a:lstStyle/>
          <a:p>
            <a:pPr marL="0" indent="0">
              <a:buNone/>
            </a:pPr>
            <a:r>
              <a:rPr lang="ru-KZ" dirty="0"/>
              <a:t>Примеры:</a:t>
            </a:r>
          </a:p>
          <a:p>
            <a:r>
              <a:rPr lang="ru-KZ" dirty="0"/>
              <a:t>WHERE ФИО LIKE 'Иванов%'         -- начинается с "Иванов"</a:t>
            </a:r>
          </a:p>
          <a:p>
            <a:r>
              <a:rPr lang="ru-KZ" dirty="0"/>
              <a:t>WHERE Телефон LIKE '8777_______' -- 11-значный номер на 8777</a:t>
            </a:r>
          </a:p>
          <a:p>
            <a:r>
              <a:rPr lang="ru-KZ" dirty="0"/>
              <a:t>WHERE Название LIKE '%SQL%'      -- содержит "SQL"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25828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53885-7EA6-8076-9A25-5A6FD6FD3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F8D2E1-2F9E-8E99-D886-6E36C45AAA9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85363" y="2590800"/>
            <a:ext cx="5119494" cy="3718557"/>
          </a:xfrm>
        </p:spPr>
        <p:txBody>
          <a:bodyPr>
            <a:normAutofit fontScale="92500" lnSpcReduction="20000"/>
          </a:bodyPr>
          <a:lstStyle/>
          <a:p>
            <a:r>
              <a:rPr lang="ru-KZ" b="1" dirty="0"/>
              <a:t>Обработка NULL</a:t>
            </a:r>
            <a:endParaRPr lang="ru-KZ" dirty="0"/>
          </a:p>
          <a:p>
            <a:r>
              <a:rPr lang="ru-KZ" dirty="0"/>
              <a:t>NULL — специальное значение, обозначающее «неизвестно» или «отсутствует». Его нельзя сравнивать через =, &lt;&gt; и др.</a:t>
            </a:r>
          </a:p>
          <a:p>
            <a:r>
              <a:rPr lang="ru-KZ" dirty="0"/>
              <a:t>Используются специальные операторы:</a:t>
            </a:r>
          </a:p>
          <a:p>
            <a:r>
              <a:rPr lang="ru-KZ" dirty="0"/>
              <a:t>WHERE </a:t>
            </a:r>
            <a:r>
              <a:rPr lang="ru-KZ" dirty="0" err="1"/>
              <a:t>Email</a:t>
            </a:r>
            <a:r>
              <a:rPr lang="ru-KZ" dirty="0"/>
              <a:t> IS NULL</a:t>
            </a:r>
          </a:p>
          <a:p>
            <a:r>
              <a:rPr lang="ru-KZ" dirty="0"/>
              <a:t>WHERE </a:t>
            </a:r>
            <a:r>
              <a:rPr lang="ru-KZ" dirty="0" err="1"/>
              <a:t>Email</a:t>
            </a:r>
            <a:r>
              <a:rPr lang="ru-KZ" dirty="0"/>
              <a:t> IS NOT NULL</a:t>
            </a:r>
          </a:p>
          <a:p>
            <a:endParaRPr lang="ru-KZ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7D6259F4-B56B-509C-7E68-0A84E46A33B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04857" y="2590800"/>
            <a:ext cx="5515355" cy="37185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KZ" b="1" dirty="0"/>
              <a:t> </a:t>
            </a:r>
            <a:r>
              <a:rPr lang="ru-KZ" sz="2300" b="1" dirty="0"/>
              <a:t>Сортировка данных (ORDER BY)</a:t>
            </a:r>
            <a:endParaRPr lang="ru-KZ" sz="2300" dirty="0"/>
          </a:p>
          <a:p>
            <a:pPr marL="0" indent="0">
              <a:buNone/>
            </a:pPr>
            <a:r>
              <a:rPr lang="ru-KZ" sz="2300" dirty="0"/>
              <a:t>ORDER BY Цена </a:t>
            </a:r>
            <a:r>
              <a:rPr lang="ru-KZ" sz="2300" dirty="0">
                <a:solidFill>
                  <a:srgbClr val="FF0000"/>
                </a:solidFill>
              </a:rPr>
              <a:t>ASC</a:t>
            </a:r>
            <a:r>
              <a:rPr lang="ru-KZ" sz="2300" dirty="0"/>
              <a:t> -- по возрастанию</a:t>
            </a:r>
          </a:p>
          <a:p>
            <a:pPr marL="0" indent="0">
              <a:buNone/>
            </a:pPr>
            <a:r>
              <a:rPr lang="ru-KZ" sz="2300" dirty="0"/>
              <a:t>ORDER BY Дата </a:t>
            </a:r>
            <a:r>
              <a:rPr lang="ru-KZ" sz="2300" dirty="0">
                <a:solidFill>
                  <a:srgbClr val="FF0000"/>
                </a:solidFill>
              </a:rPr>
              <a:t>DESC</a:t>
            </a:r>
            <a:r>
              <a:rPr lang="ru-RU" sz="2300" dirty="0">
                <a:solidFill>
                  <a:srgbClr val="FF0000"/>
                </a:solidFill>
              </a:rPr>
              <a:t> </a:t>
            </a:r>
            <a:r>
              <a:rPr lang="ru-KZ" sz="2300" dirty="0"/>
              <a:t>-- по убыванию</a:t>
            </a:r>
          </a:p>
          <a:p>
            <a:pPr marL="0" indent="0">
              <a:buNone/>
            </a:pPr>
            <a:r>
              <a:rPr lang="ru-KZ" sz="2300" dirty="0"/>
              <a:t>Можно сортировать по нескольким столбцам:</a:t>
            </a:r>
          </a:p>
          <a:p>
            <a:pPr marL="0" indent="0">
              <a:buNone/>
            </a:pPr>
            <a:r>
              <a:rPr lang="ru-KZ" sz="2300" dirty="0"/>
              <a:t>ORDER BY Город ASC, Фамилия DESC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587607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3EC899-5B50-6287-498A-3DC8CB4E0D0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18019" y="2590800"/>
            <a:ext cx="4988866" cy="3718557"/>
          </a:xfrm>
        </p:spPr>
        <p:txBody>
          <a:bodyPr>
            <a:normAutofit/>
          </a:bodyPr>
          <a:lstStyle/>
          <a:p>
            <a:r>
              <a:rPr lang="ru-KZ" b="1" dirty="0"/>
              <a:t>Ограничение количества строк: LIMIT / TOP</a:t>
            </a:r>
            <a:endParaRPr lang="ru-KZ" dirty="0"/>
          </a:p>
          <a:p>
            <a:r>
              <a:rPr lang="ru-KZ" dirty="0"/>
              <a:t>Зависит от СУБД:</a:t>
            </a:r>
          </a:p>
          <a:p>
            <a:pPr lvl="0"/>
            <a:r>
              <a:rPr lang="ru-KZ" i="1" dirty="0"/>
              <a:t>В MySQL, </a:t>
            </a:r>
            <a:r>
              <a:rPr lang="ru-KZ" i="1" dirty="0" err="1"/>
              <a:t>PostgreSQL</a:t>
            </a:r>
            <a:r>
              <a:rPr lang="ru-KZ" i="1" dirty="0"/>
              <a:t>:</a:t>
            </a:r>
          </a:p>
          <a:p>
            <a:r>
              <a:rPr lang="ru-KZ" dirty="0"/>
              <a:t>SELECT * FROM Товары LIMIT 10;</a:t>
            </a:r>
          </a:p>
          <a:p>
            <a:pPr lvl="0"/>
            <a:r>
              <a:rPr lang="ru-KZ" i="1" dirty="0"/>
              <a:t>В SQL Server:</a:t>
            </a:r>
          </a:p>
          <a:p>
            <a:r>
              <a:rPr lang="ru-KZ" dirty="0"/>
              <a:t>SELECT TOP 10 * FROM Товары;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CC909A-0D26-DF1A-EF7B-1BB00461D0F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91943" y="2590800"/>
            <a:ext cx="5428269" cy="383177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KZ" b="1" dirty="0"/>
              <a:t>Комбинирование фильтрации и агрегатных функций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SELECT Отдел, COUNT(*) AS Количество</a:t>
            </a:r>
          </a:p>
          <a:p>
            <a:pPr marL="0" indent="0">
              <a:buNone/>
            </a:pPr>
            <a:r>
              <a:rPr lang="ru-KZ" dirty="0"/>
              <a:t>FROM Сотрудники</a:t>
            </a:r>
          </a:p>
          <a:p>
            <a:pPr marL="0" indent="0">
              <a:buNone/>
            </a:pPr>
            <a:r>
              <a:rPr lang="ru-KZ" dirty="0"/>
              <a:t>WHERE Зарплата &gt; 100000</a:t>
            </a:r>
          </a:p>
          <a:p>
            <a:pPr marL="0" indent="0">
              <a:buNone/>
            </a:pPr>
            <a:r>
              <a:rPr lang="ru-KZ" dirty="0"/>
              <a:t>GROUP BY Отдел</a:t>
            </a:r>
          </a:p>
          <a:p>
            <a:pPr marL="0" indent="0">
              <a:buNone/>
            </a:pPr>
            <a:r>
              <a:rPr lang="ru-KZ" dirty="0"/>
              <a:t>HAVING COUNT(*) &gt;= 5;</a:t>
            </a:r>
          </a:p>
          <a:p>
            <a:pPr marL="0" indent="0">
              <a:buNone/>
            </a:pPr>
            <a:r>
              <a:rPr lang="ru-KZ" dirty="0"/>
              <a:t> Сначала фильтруются сотрудники с высокой зарплатой, затем считаются только отделы с 5 и более такими сотрудниками.</a:t>
            </a:r>
          </a:p>
        </p:txBody>
      </p:sp>
    </p:spTree>
    <p:extLst>
      <p:ext uri="{BB962C8B-B14F-4D97-AF65-F5344CB8AC3E}">
        <p14:creationId xmlns:p14="http://schemas.microsoft.com/office/powerpoint/2010/main" val="3301032814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2625</TotalTime>
  <Words>524</Words>
  <Application>Microsoft Office PowerPoint</Application>
  <PresentationFormat>Широкоэкранный</PresentationFormat>
  <Paragraphs>96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Meiryo</vt:lpstr>
      <vt:lpstr>Aptos</vt:lpstr>
      <vt:lpstr>Calibri</vt:lpstr>
      <vt:lpstr>Corbel</vt:lpstr>
      <vt:lpstr>Wingdings</vt:lpstr>
      <vt:lpstr>ShojiVTI</vt:lpstr>
      <vt:lpstr>Фильтрация и поиск данных в базе данных</vt:lpstr>
      <vt:lpstr>Презентация PowerPoint</vt:lpstr>
      <vt:lpstr>Оператор SELECT и WHERE</vt:lpstr>
      <vt:lpstr>Сравнительные операторы в WHERE</vt:lpstr>
      <vt:lpstr>Логические операторы</vt:lpstr>
      <vt:lpstr> Фильтрация по диапазону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7</cp:revision>
  <dcterms:created xsi:type="dcterms:W3CDTF">2025-06-29T15:56:56Z</dcterms:created>
  <dcterms:modified xsi:type="dcterms:W3CDTF">2025-10-29T13:58:21Z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